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0" r:id="rId3"/>
    <p:sldMasterId id="2147483678" r:id="rId4"/>
  </p:sldMasterIdLst>
  <p:notesMasterIdLst>
    <p:notesMasterId r:id="rId38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85" r:id="rId19"/>
    <p:sldId id="286" r:id="rId20"/>
    <p:sldId id="287" r:id="rId21"/>
    <p:sldId id="288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</p:sldIdLst>
  <p:sldSz cx="9144000" cy="6858000" type="screen4x3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660"/>
  </p:normalViewPr>
  <p:slideViewPr>
    <p:cSldViewPr snapToGrid="0" showGuides="1">
      <p:cViewPr varScale="1">
        <p:scale>
          <a:sx n="72" d="100"/>
          <a:sy n="72" d="100"/>
        </p:scale>
        <p:origin x="1308" y="54"/>
      </p:cViewPr>
      <p:guideLst>
        <p:guide orient="horz" pos="216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468" y="72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2E2-41DA-BA4C-44A05A37FD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2E2-41DA-BA4C-44A05A37FD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2E2-41DA-BA4C-44A05A37FD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2E2-41DA-BA4C-44A05A37FD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2E2-41DA-BA4C-44A05A37FD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2E2-41DA-BA4C-44A05A37FD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2E2-41DA-BA4C-44A05A37FD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2E2-41DA-BA4C-44A05A37FD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22E2-41DA-BA4C-44A05A37FD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2E2-41DA-BA4C-44A05A37FDA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22E2-41DA-BA4C-44A05A37FD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Sheet1!$A$1:$A$11</c:f>
              <c:strCache>
                <c:ptCount val="11"/>
                <c:pt idx="0">
                  <c:v>北京</c:v>
                </c:pt>
                <c:pt idx="1">
                  <c:v>上海</c:v>
                </c:pt>
                <c:pt idx="2">
                  <c:v>深圳</c:v>
                </c:pt>
                <c:pt idx="3">
                  <c:v>广州</c:v>
                </c:pt>
                <c:pt idx="4">
                  <c:v>杭州</c:v>
                </c:pt>
                <c:pt idx="5">
                  <c:v>成都</c:v>
                </c:pt>
                <c:pt idx="6">
                  <c:v>南京</c:v>
                </c:pt>
                <c:pt idx="7">
                  <c:v>西安</c:v>
                </c:pt>
                <c:pt idx="8">
                  <c:v>武汉</c:v>
                </c:pt>
                <c:pt idx="9">
                  <c:v>苏州</c:v>
                </c:pt>
                <c:pt idx="10">
                  <c:v>其他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</c:numCache>
            </c:numRef>
          </c:val>
          <c:extLst>
            <c:ext xmlns:c16="http://schemas.microsoft.com/office/drawing/2014/chart" uri="{C3380CC4-5D6E-409C-BE32-E72D297353CC}">
              <c16:uniqueId val="{00000016-22E2-41DA-BA4C-44A05A37FDA8}"/>
            </c:ext>
          </c:extLst>
        </c:ser>
        <c:ser>
          <c:idx val="1"/>
          <c:order val="1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8-22E2-41DA-BA4C-44A05A37FD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A-22E2-41DA-BA4C-44A05A37FD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C-22E2-41DA-BA4C-44A05A37FD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E-22E2-41DA-BA4C-44A05A37FD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0-22E2-41DA-BA4C-44A05A37FDA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2-22E2-41DA-BA4C-44A05A37FDA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4-22E2-41DA-BA4C-44A05A37FDA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6-22E2-41DA-BA4C-44A05A37FDA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8-22E2-41DA-BA4C-44A05A37FDA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A-22E2-41DA-BA4C-44A05A37FDA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C-22E2-41DA-BA4C-44A05A37FDA8}"/>
              </c:ext>
            </c:extLst>
          </c:dPt>
          <c:dLbls>
            <c:spPr>
              <a:pattFill prst="pct75">
                <a:fgClr>
                  <a:schemeClr val="dk1">
                    <a:lumMod val="75000"/>
                    <a:lumOff val="25000"/>
                  </a:schemeClr>
                </a:fgClr>
                <a:bgClr>
                  <a:schemeClr val="dk1">
                    <a:lumMod val="65000"/>
                    <a:lumOff val="35000"/>
                  </a:schemeClr>
                </a:bgClr>
              </a:patt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Sheet1!$A$1:$A$11</c:f>
              <c:strCache>
                <c:ptCount val="11"/>
                <c:pt idx="0">
                  <c:v>北京</c:v>
                </c:pt>
                <c:pt idx="1">
                  <c:v>上海</c:v>
                </c:pt>
                <c:pt idx="2">
                  <c:v>深圳</c:v>
                </c:pt>
                <c:pt idx="3">
                  <c:v>广州</c:v>
                </c:pt>
                <c:pt idx="4">
                  <c:v>杭州</c:v>
                </c:pt>
                <c:pt idx="5">
                  <c:v>成都</c:v>
                </c:pt>
                <c:pt idx="6">
                  <c:v>南京</c:v>
                </c:pt>
                <c:pt idx="7">
                  <c:v>西安</c:v>
                </c:pt>
                <c:pt idx="8">
                  <c:v>武汉</c:v>
                </c:pt>
                <c:pt idx="9">
                  <c:v>苏州</c:v>
                </c:pt>
                <c:pt idx="10">
                  <c:v>其他</c:v>
                </c:pt>
              </c:strCache>
            </c:strRef>
          </c:cat>
          <c:val>
            <c:numRef>
              <c:f>Sheet1!$C$1:$C$11</c:f>
              <c:numCache>
                <c:formatCode>0.00%</c:formatCode>
                <c:ptCount val="11"/>
                <c:pt idx="0">
                  <c:v>0.29110000000000003</c:v>
                </c:pt>
                <c:pt idx="1">
                  <c:v>0.12889999999999999</c:v>
                </c:pt>
                <c:pt idx="2">
                  <c:v>9.98E-2</c:v>
                </c:pt>
                <c:pt idx="3">
                  <c:v>6.2100000000000002E-2</c:v>
                </c:pt>
                <c:pt idx="4">
                  <c:v>5.1299999999999998E-2</c:v>
                </c:pt>
                <c:pt idx="5">
                  <c:v>3.8399999999999997E-2</c:v>
                </c:pt>
                <c:pt idx="6">
                  <c:v>3.5099999999999999E-2</c:v>
                </c:pt>
                <c:pt idx="7">
                  <c:v>2.24E-2</c:v>
                </c:pt>
                <c:pt idx="8">
                  <c:v>1.7500000000000002E-2</c:v>
                </c:pt>
                <c:pt idx="9">
                  <c:v>1.3599999999999999E-2</c:v>
                </c:pt>
                <c:pt idx="10">
                  <c:v>0.23980000000000001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D-22E2-41DA-BA4C-44A05A37FDA8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0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687C-3C2B-4BC0-A204-30428D9AA5D8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D9D-F7EC-41AF-8570-0413D9A2B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3" y="987432"/>
            <a:ext cx="4627959" cy="472199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3" y="987432"/>
            <a:ext cx="4627959" cy="472199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9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9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06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85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2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15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93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2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7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34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15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7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9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46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336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9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70"/>
            <a:ext cx="7823162" cy="104190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3" y="1825625"/>
            <a:ext cx="3820687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82"/>
            <a:ext cx="386834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82"/>
            <a:ext cx="388620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9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 descr="ppt5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7143" y="5776493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32"/>
            <a:ext cx="7886700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3" y="6085406"/>
            <a:ext cx="1158333" cy="415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5" y="365129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764381" y="375288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764381" y="1995805"/>
            <a:ext cx="7886700" cy="348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171446"/>
            <a:endParaRPr lang="zh-CN" altLang="en-US" dirty="0"/>
          </a:p>
        </p:txBody>
      </p:sp>
      <p:pic>
        <p:nvPicPr>
          <p:cNvPr id="5" name="图片 6" descr="ppt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3" y="5698280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" y="6055489"/>
            <a:ext cx="1293541" cy="445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75288"/>
            <a:ext cx="1988344" cy="13255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 descr="ppt5"/>
          <p:cNvPicPr>
            <a:picLocks noChangeAspect="1" noChangeArrowheads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7143" y="5776493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0" y="6061682"/>
            <a:ext cx="1338146" cy="445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8272" r="18201" b="13066"/>
          <a:stretch/>
        </p:blipFill>
        <p:spPr>
          <a:xfrm>
            <a:off x="7311019" y="497994"/>
            <a:ext cx="1204331" cy="104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1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1"/>
          <p:cNvGrpSpPr/>
          <p:nvPr/>
        </p:nvGrpSpPr>
        <p:grpSpPr>
          <a:xfrm>
            <a:off x="148465" y="399157"/>
            <a:ext cx="3005951" cy="400110"/>
            <a:chOff x="148465" y="448319"/>
            <a:chExt cx="3005951" cy="400110"/>
          </a:xfrm>
        </p:grpSpPr>
        <p:sp>
          <p:nvSpPr>
            <p:cNvPr id="6" name="矩形 5"/>
            <p:cNvSpPr/>
            <p:nvPr/>
          </p:nvSpPr>
          <p:spPr>
            <a:xfrm>
              <a:off x="148465" y="448319"/>
              <a:ext cx="30059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为什么要搞订阅号：卖书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7" name="直接连接符 27"/>
            <p:cNvCxnSpPr/>
            <p:nvPr/>
          </p:nvCxnSpPr>
          <p:spPr>
            <a:xfrm>
              <a:off x="148465" y="848429"/>
              <a:ext cx="2919200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28028" y="988225"/>
            <a:ext cx="7560840" cy="14700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我为什么要搞订阅号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为了多卖书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为了和读者有沟通渠道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后来，被群友推着走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4416" y="3154018"/>
            <a:ext cx="3183731" cy="2497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2023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1"/>
          <p:cNvGrpSpPr/>
          <p:nvPr/>
        </p:nvGrpSpPr>
        <p:grpSpPr>
          <a:xfrm>
            <a:off x="148465" y="448319"/>
            <a:ext cx="2313454" cy="426752"/>
            <a:chOff x="148465" y="448319"/>
            <a:chExt cx="2313454" cy="400110"/>
          </a:xfrm>
        </p:grpSpPr>
        <p:sp>
          <p:nvSpPr>
            <p:cNvPr id="6" name="矩形 5"/>
            <p:cNvSpPr/>
            <p:nvPr/>
          </p:nvSpPr>
          <p:spPr>
            <a:xfrm>
              <a:off x="148465" y="448319"/>
              <a:ext cx="2313454" cy="3751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b="1" kern="0" dirty="0">
                  <a:ea typeface="微软雅黑" charset="0"/>
                </a:rPr>
                <a:t>订阅号维护</a:t>
              </a:r>
              <a:r>
                <a:rPr lang="zh-CN" altLang="en-US" sz="2000" b="1" kern="0" dirty="0">
                  <a:ea typeface="微软雅黑" charset="0"/>
                </a:rPr>
                <a:t>法则</a:t>
              </a:r>
              <a:r>
                <a:rPr lang="zh-CN" altLang="en-US" b="1" kern="0" dirty="0">
                  <a:ea typeface="微软雅黑" charset="0"/>
                </a:rPr>
                <a:t>一：</a:t>
              </a:r>
              <a:endParaRPr lang="en-US" altLang="zh-CN" b="1" kern="0" dirty="0">
                <a:ea typeface="微软雅黑" charset="0"/>
              </a:endParaRPr>
            </a:p>
          </p:txBody>
        </p:sp>
        <p:cxnSp>
          <p:nvCxnSpPr>
            <p:cNvPr id="7" name="直接连接符 27"/>
            <p:cNvCxnSpPr/>
            <p:nvPr/>
          </p:nvCxnSpPr>
          <p:spPr>
            <a:xfrm>
              <a:off x="148465" y="848429"/>
              <a:ext cx="2289935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870042" y="1648229"/>
            <a:ext cx="4371732" cy="2398387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有料：有深度 有内容 干货 原创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《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互联网运维杂谈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》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大话存储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》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《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数据中心操作系统</a:t>
            </a: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》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一篇文档涨几千粉丝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58755" y="4432852"/>
            <a:ext cx="595035" cy="1077218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原</a:t>
            </a:r>
            <a:endParaRPr lang="en-US" altLang="zh-CN" sz="32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创</a:t>
            </a:r>
          </a:p>
        </p:txBody>
      </p:sp>
    </p:spTree>
    <p:extLst>
      <p:ext uri="{BB962C8B-B14F-4D97-AF65-F5344CB8AC3E}">
        <p14:creationId xmlns:p14="http://schemas.microsoft.com/office/powerpoint/2010/main" val="2399523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1"/>
          <p:cNvGrpSpPr/>
          <p:nvPr/>
        </p:nvGrpSpPr>
        <p:grpSpPr>
          <a:xfrm>
            <a:off x="148465" y="448319"/>
            <a:ext cx="2492990" cy="400110"/>
            <a:chOff x="148465" y="448319"/>
            <a:chExt cx="2492990" cy="400110"/>
          </a:xfrm>
        </p:grpSpPr>
        <p:sp>
          <p:nvSpPr>
            <p:cNvPr id="5" name="矩形 4"/>
            <p:cNvSpPr/>
            <p:nvPr/>
          </p:nvSpPr>
          <p:spPr>
            <a:xfrm>
              <a:off x="148465" y="448319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订阅号维护法则二：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6" name="直接连接符 27"/>
            <p:cNvCxnSpPr/>
            <p:nvPr/>
          </p:nvCxnSpPr>
          <p:spPr>
            <a:xfrm>
              <a:off x="148465" y="848429"/>
              <a:ext cx="2289935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1046921" y="1489215"/>
            <a:ext cx="630247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频度：每周至少一篇，毕竟是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媒体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，频度越高越好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ct val="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文章名字要吸引力，</a:t>
            </a:r>
            <a:r>
              <a: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好名字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成功了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</a:p>
          <a:p>
            <a:pPr lvl="0">
              <a:spcBef>
                <a:spcPct val="0"/>
              </a:spcBef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spcBef>
                <a:spcPct val="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《Linux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0">
              <a:spcBef>
                <a:spcPct val="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高效运维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0">
              <a:spcBef>
                <a:spcPct val="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运维帮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lvl="0">
              <a:spcBef>
                <a:spcPct val="0"/>
              </a:spcBef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云头条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</a:t>
            </a:r>
          </a:p>
          <a:p>
            <a:pPr lvl="0">
              <a:spcBef>
                <a:spcPct val="0"/>
              </a:spcBef>
            </a:pP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641455" y="4880686"/>
            <a:ext cx="63642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爆料最服云头条，混群最服北极熊</a:t>
            </a:r>
          </a:p>
        </p:txBody>
      </p:sp>
    </p:spTree>
    <p:extLst>
      <p:ext uri="{BB962C8B-B14F-4D97-AF65-F5344CB8AC3E}">
        <p14:creationId xmlns:p14="http://schemas.microsoft.com/office/powerpoint/2010/main" val="343283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8465" y="448319"/>
            <a:ext cx="2492990" cy="400110"/>
            <a:chOff x="148465" y="448319"/>
            <a:chExt cx="2492990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订阅号维护法则三：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2316439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783266" y="1562067"/>
            <a:ext cx="3954076" cy="4752528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互动：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线下活动，后台回答，投票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spcBef>
                <a:spcPct val="0"/>
              </a:spcBef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朋友圈宣传：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加更多的人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最终还是内容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010" y="4357255"/>
            <a:ext cx="1880572" cy="1329170"/>
          </a:xfrm>
          <a:prstGeom prst="rect">
            <a:avLst/>
          </a:prstGeom>
          <a:effectLst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2669527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8465" y="448319"/>
            <a:ext cx="2236510" cy="400110"/>
            <a:chOff x="148465" y="448319"/>
            <a:chExt cx="2236510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微信群维护法则：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2024464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160697" y="1644049"/>
            <a:ext cx="7560840" cy="4752528"/>
          </a:xfrm>
          <a:prstGeom prst="rect">
            <a:avLst/>
          </a:prstGeom>
        </p:spPr>
        <p:txBody>
          <a:bodyPr/>
          <a:lstStyle/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无分享 不成群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大家加群就是为了分享，没有分享的群注定不活跃。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对人进入控制非常重要，有点像炼金，纯度越高，效果越好。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线下活动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48" y="3849680"/>
            <a:ext cx="2057352" cy="180477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933332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8465" y="448319"/>
            <a:ext cx="2024464" cy="400110"/>
            <a:chOff x="148465" y="448319"/>
            <a:chExt cx="2024464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173797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微信群分享：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2024464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160697" y="1644049"/>
            <a:ext cx="7560840" cy="2013551"/>
          </a:xfrm>
          <a:prstGeom prst="rect">
            <a:avLst/>
          </a:prstGeom>
        </p:spPr>
        <p:txBody>
          <a:bodyPr/>
          <a:lstStyle/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分享者：知名人士 大牛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内容：干货 并且和云技术相关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互动：送小礼品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48" y="3849680"/>
            <a:ext cx="2057352" cy="180477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1734171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8465" y="448319"/>
            <a:ext cx="2024464" cy="400110"/>
            <a:chOff x="148465" y="448319"/>
            <a:chExt cx="2024464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微信群讨论：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2024464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160697" y="1644049"/>
            <a:ext cx="7560840" cy="1125655"/>
          </a:xfrm>
          <a:prstGeom prst="rect">
            <a:avLst/>
          </a:prstGeom>
        </p:spPr>
        <p:txBody>
          <a:bodyPr/>
          <a:lstStyle/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刺激性并且有争议的话题：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KVM VS XEN OpenStack VS AWS</a:t>
            </a: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投票：结果随时发出来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及时：紧跟技术热点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48" y="3849680"/>
            <a:ext cx="2057352" cy="180477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014899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8465" y="512209"/>
            <a:ext cx="2024464" cy="400110"/>
            <a:chOff x="148465" y="448319"/>
            <a:chExt cx="2024464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话题</a:t>
              </a:r>
              <a:r>
                <a:rPr lang="en-US" altLang="zh-CN" sz="2000" b="1" kern="0" dirty="0">
                  <a:ea typeface="微软雅黑" charset="0"/>
                </a:rPr>
                <a:t>1</a:t>
              </a: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2024464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42887" y="1203911"/>
            <a:ext cx="7560840" cy="1125655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云计算已经到了成熟期，从现在开始，大公司开始收割，小公司注定死去。</a:t>
            </a: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1723022"/>
            <a:ext cx="5000625" cy="1924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5" y="3748668"/>
            <a:ext cx="870585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12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8465" y="512209"/>
            <a:ext cx="2024464" cy="400110"/>
            <a:chOff x="148465" y="448319"/>
            <a:chExt cx="2024464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827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话题</a:t>
              </a:r>
              <a:r>
                <a:rPr lang="en-US" altLang="zh-CN" sz="2000" b="1" kern="0" dirty="0">
                  <a:ea typeface="微软雅黑" charset="0"/>
                </a:rPr>
                <a:t>2</a:t>
              </a: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2024464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42887" y="1203911"/>
            <a:ext cx="7560840" cy="1125655"/>
          </a:xfrm>
          <a:prstGeom prst="rect">
            <a:avLst/>
          </a:prstGeo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近日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RHEV4.0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发布了，在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如日中天的今天，这些小众的管理平台，还有没有生存空间？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40" y="2160104"/>
            <a:ext cx="8150850" cy="469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78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28800" y="480671"/>
            <a:ext cx="2492990" cy="400110"/>
            <a:chOff x="148465" y="448319"/>
            <a:chExt cx="2492990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249299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云从业者应该去那里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2388258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6242521"/>
              </p:ext>
            </p:extLst>
          </p:nvPr>
        </p:nvGraphicFramePr>
        <p:xfrm>
          <a:off x="104774" y="976311"/>
          <a:ext cx="9039226" cy="58816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24536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90486" y="1201523"/>
            <a:ext cx="4801314" cy="4022388"/>
            <a:chOff x="3702451" y="1108758"/>
            <a:chExt cx="4801314" cy="4022388"/>
          </a:xfrm>
        </p:grpSpPr>
        <p:sp>
          <p:nvSpPr>
            <p:cNvPr id="5" name="任意多边形 4"/>
            <p:cNvSpPr/>
            <p:nvPr/>
          </p:nvSpPr>
          <p:spPr>
            <a:xfrm rot="2700000" flipH="1">
              <a:off x="4434162" y="1118361"/>
              <a:ext cx="3337881" cy="3318675"/>
            </a:xfrm>
            <a:custGeom>
              <a:avLst/>
              <a:gdLst>
                <a:gd name="connsiteX0" fmla="*/ 3530600 w 3530600"/>
                <a:gd name="connsiteY0" fmla="*/ 1765300 h 3530600"/>
                <a:gd name="connsiteX1" fmla="*/ 3530600 w 3530600"/>
                <a:gd name="connsiteY1" fmla="*/ 0 h 3530600"/>
                <a:gd name="connsiteX2" fmla="*/ 1765300 w 3530600"/>
                <a:gd name="connsiteY2" fmla="*/ 0 h 3530600"/>
                <a:gd name="connsiteX3" fmla="*/ 0 w 3530600"/>
                <a:gd name="connsiteY3" fmla="*/ 1765300 h 3530600"/>
                <a:gd name="connsiteX4" fmla="*/ 0 w 3530600"/>
                <a:gd name="connsiteY4" fmla="*/ 3530600 h 3530600"/>
                <a:gd name="connsiteX5" fmla="*/ 1765300 w 3530600"/>
                <a:gd name="connsiteY5" fmla="*/ 3530600 h 3530600"/>
                <a:gd name="connsiteX0-1" fmla="*/ 3530600 w 3530600"/>
                <a:gd name="connsiteY0-2" fmla="*/ 1966884 h 3732184"/>
                <a:gd name="connsiteX1-3" fmla="*/ 3530600 w 3530600"/>
                <a:gd name="connsiteY1-4" fmla="*/ 201584 h 3732184"/>
                <a:gd name="connsiteX2-5" fmla="*/ 1563717 w 3530600"/>
                <a:gd name="connsiteY2-6" fmla="*/ 0 h 3732184"/>
                <a:gd name="connsiteX3-7" fmla="*/ 0 w 3530600"/>
                <a:gd name="connsiteY3-8" fmla="*/ 1966884 h 3732184"/>
                <a:gd name="connsiteX4-9" fmla="*/ 0 w 3530600"/>
                <a:gd name="connsiteY4-10" fmla="*/ 3732184 h 3732184"/>
                <a:gd name="connsiteX5-11" fmla="*/ 1765300 w 3530600"/>
                <a:gd name="connsiteY5-12" fmla="*/ 3732184 h 3732184"/>
                <a:gd name="connsiteX6" fmla="*/ 3530600 w 3530600"/>
                <a:gd name="connsiteY6" fmla="*/ 1966884 h 3732184"/>
                <a:gd name="connsiteX0-13" fmla="*/ 3753783 w 3753783"/>
                <a:gd name="connsiteY0-14" fmla="*/ 2204465 h 3732184"/>
                <a:gd name="connsiteX1-15" fmla="*/ 3530600 w 3753783"/>
                <a:gd name="connsiteY1-16" fmla="*/ 201584 h 3732184"/>
                <a:gd name="connsiteX2-17" fmla="*/ 1563717 w 3753783"/>
                <a:gd name="connsiteY2-18" fmla="*/ 0 h 3732184"/>
                <a:gd name="connsiteX3-19" fmla="*/ 0 w 3753783"/>
                <a:gd name="connsiteY3-20" fmla="*/ 1966884 h 3732184"/>
                <a:gd name="connsiteX4-21" fmla="*/ 0 w 3753783"/>
                <a:gd name="connsiteY4-22" fmla="*/ 3732184 h 3732184"/>
                <a:gd name="connsiteX5-23" fmla="*/ 1765300 w 3753783"/>
                <a:gd name="connsiteY5-24" fmla="*/ 3732184 h 3732184"/>
                <a:gd name="connsiteX6-25" fmla="*/ 3753783 w 3753783"/>
                <a:gd name="connsiteY6-26" fmla="*/ 2204465 h 373218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25" y="connsiteY6-26"/>
                </a:cxn>
              </a:cxnLst>
              <a:rect l="l" t="t" r="r" b="b"/>
              <a:pathLst>
                <a:path w="3753783" h="3732184">
                  <a:moveTo>
                    <a:pt x="3753783" y="2204465"/>
                  </a:moveTo>
                  <a:lnTo>
                    <a:pt x="3530600" y="201584"/>
                  </a:lnTo>
                  <a:lnTo>
                    <a:pt x="1563717" y="0"/>
                  </a:lnTo>
                  <a:lnTo>
                    <a:pt x="0" y="1966884"/>
                  </a:lnTo>
                  <a:lnTo>
                    <a:pt x="0" y="3732184"/>
                  </a:lnTo>
                  <a:lnTo>
                    <a:pt x="1765300" y="3732184"/>
                  </a:lnTo>
                  <a:lnTo>
                    <a:pt x="3753783" y="2204465"/>
                  </a:lnTo>
                  <a:close/>
                </a:path>
              </a:pathLst>
            </a:custGeom>
            <a:noFill/>
            <a:ln>
              <a:solidFill>
                <a:srgbClr val="7D417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 17"/>
            <p:cNvSpPr/>
            <p:nvPr/>
          </p:nvSpPr>
          <p:spPr>
            <a:xfrm>
              <a:off x="4906245" y="3271838"/>
              <a:ext cx="2393714" cy="461962"/>
            </a:xfrm>
            <a:custGeom>
              <a:avLst/>
              <a:gdLst>
                <a:gd name="connsiteX0" fmla="*/ 0 w 2267508"/>
                <a:gd name="connsiteY0" fmla="*/ 0 h 457200"/>
                <a:gd name="connsiteX1" fmla="*/ 2267508 w 2267508"/>
                <a:gd name="connsiteY1" fmla="*/ 0 h 457200"/>
                <a:gd name="connsiteX2" fmla="*/ 2267508 w 2267508"/>
                <a:gd name="connsiteY2" fmla="*/ 457200 h 457200"/>
                <a:gd name="connsiteX3" fmla="*/ 0 w 2267508"/>
                <a:gd name="connsiteY3" fmla="*/ 457200 h 457200"/>
                <a:gd name="connsiteX4" fmla="*/ 0 w 2267508"/>
                <a:gd name="connsiteY4" fmla="*/ 0 h 457200"/>
                <a:gd name="connsiteX0-1" fmla="*/ 0 w 2331802"/>
                <a:gd name="connsiteY0-2" fmla="*/ 0 h 461962"/>
                <a:gd name="connsiteX1-3" fmla="*/ 2331802 w 2331802"/>
                <a:gd name="connsiteY1-4" fmla="*/ 4762 h 461962"/>
                <a:gd name="connsiteX2-5" fmla="*/ 2331802 w 2331802"/>
                <a:gd name="connsiteY2-6" fmla="*/ 461962 h 461962"/>
                <a:gd name="connsiteX3-7" fmla="*/ 64294 w 2331802"/>
                <a:gd name="connsiteY3-8" fmla="*/ 461962 h 461962"/>
                <a:gd name="connsiteX4-9" fmla="*/ 0 w 2331802"/>
                <a:gd name="connsiteY4-10" fmla="*/ 0 h 461962"/>
                <a:gd name="connsiteX0-11" fmla="*/ 0 w 2331802"/>
                <a:gd name="connsiteY0-12" fmla="*/ 0 h 461962"/>
                <a:gd name="connsiteX1-13" fmla="*/ 2331802 w 2331802"/>
                <a:gd name="connsiteY1-14" fmla="*/ 4762 h 461962"/>
                <a:gd name="connsiteX2-15" fmla="*/ 2331802 w 2331802"/>
                <a:gd name="connsiteY2-16" fmla="*/ 461962 h 461962"/>
                <a:gd name="connsiteX3-17" fmla="*/ 59531 w 2331802"/>
                <a:gd name="connsiteY3-18" fmla="*/ 461962 h 461962"/>
                <a:gd name="connsiteX4-19" fmla="*/ 0 w 2331802"/>
                <a:gd name="connsiteY4-20" fmla="*/ 0 h 461962"/>
                <a:gd name="connsiteX0-21" fmla="*/ 0 w 2393714"/>
                <a:gd name="connsiteY0-22" fmla="*/ 0 h 461962"/>
                <a:gd name="connsiteX1-23" fmla="*/ 2393714 w 2393714"/>
                <a:gd name="connsiteY1-24" fmla="*/ 4762 h 461962"/>
                <a:gd name="connsiteX2-25" fmla="*/ 2331802 w 2393714"/>
                <a:gd name="connsiteY2-26" fmla="*/ 461962 h 461962"/>
                <a:gd name="connsiteX3-27" fmla="*/ 59531 w 2393714"/>
                <a:gd name="connsiteY3-28" fmla="*/ 461962 h 461962"/>
                <a:gd name="connsiteX4-29" fmla="*/ 0 w 2393714"/>
                <a:gd name="connsiteY4-30" fmla="*/ 0 h 461962"/>
                <a:gd name="connsiteX0-31" fmla="*/ 0 w 2393714"/>
                <a:gd name="connsiteY0-32" fmla="*/ 0 h 461962"/>
                <a:gd name="connsiteX1-33" fmla="*/ 2393714 w 2393714"/>
                <a:gd name="connsiteY1-34" fmla="*/ 4762 h 461962"/>
                <a:gd name="connsiteX2-35" fmla="*/ 2341327 w 2393714"/>
                <a:gd name="connsiteY2-36" fmla="*/ 461962 h 461962"/>
                <a:gd name="connsiteX3-37" fmla="*/ 59531 w 2393714"/>
                <a:gd name="connsiteY3-38" fmla="*/ 461962 h 461962"/>
                <a:gd name="connsiteX4-39" fmla="*/ 0 w 2393714"/>
                <a:gd name="connsiteY4-40" fmla="*/ 0 h 46196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393714" h="461962">
                  <a:moveTo>
                    <a:pt x="0" y="0"/>
                  </a:moveTo>
                  <a:lnTo>
                    <a:pt x="2393714" y="4762"/>
                  </a:lnTo>
                  <a:lnTo>
                    <a:pt x="2341327" y="461962"/>
                  </a:lnTo>
                  <a:lnTo>
                    <a:pt x="59531" y="4619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932976" y="3390108"/>
              <a:ext cx="23072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肖力 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 useBgFill="1">
          <p:nvSpPr>
            <p:cNvPr id="8" name="文本框 7"/>
            <p:cNvSpPr txBox="1"/>
            <p:nvPr/>
          </p:nvSpPr>
          <p:spPr>
            <a:xfrm>
              <a:off x="3702451" y="2000643"/>
              <a:ext cx="4801314" cy="1200329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感悟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</a:p>
            <a:p>
              <a:pPr algn="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云技术社区运营及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云计算给运维职业选择带来的变化</a:t>
              </a:r>
            </a:p>
          </p:txBody>
        </p:sp>
        <p:cxnSp>
          <p:nvCxnSpPr>
            <p:cNvPr id="9" name="直接连接符 8"/>
            <p:cNvCxnSpPr>
              <a:stCxn id="5" idx="4"/>
            </p:cNvCxnSpPr>
            <p:nvPr/>
          </p:nvCxnSpPr>
          <p:spPr>
            <a:xfrm flipH="1" flipV="1">
              <a:off x="6103102" y="4284922"/>
              <a:ext cx="6791" cy="846224"/>
            </a:xfrm>
            <a:prstGeom prst="line">
              <a:avLst/>
            </a:prstGeom>
            <a:ln w="12700" cap="rnd">
              <a:solidFill>
                <a:srgbClr val="7D4178"/>
              </a:solidFill>
              <a:round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椭圆 9"/>
            <p:cNvSpPr/>
            <p:nvPr/>
          </p:nvSpPr>
          <p:spPr>
            <a:xfrm>
              <a:off x="6065116" y="4266331"/>
              <a:ext cx="75971" cy="75971"/>
            </a:xfrm>
            <a:prstGeom prst="ellipse">
              <a:avLst/>
            </a:prstGeom>
            <a:solidFill>
              <a:srgbClr val="7D41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1489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8465" y="448319"/>
            <a:ext cx="2024464" cy="400110"/>
            <a:chOff x="148465" y="448319"/>
            <a:chExt cx="2024464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六字总结：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2024464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935768" y="1387511"/>
            <a:ext cx="7560840" cy="4752528"/>
          </a:xfrm>
          <a:prstGeom prst="rect">
            <a:avLst/>
          </a:prstGeom>
        </p:spPr>
        <p:txBody>
          <a:bodyPr/>
          <a:lstStyle/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 容：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自己创造，群分享，群友投稿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交流：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群分享，订阅号互动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线下：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聚会、沙龙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882021" y="5014350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latin typeface="+mj-ea"/>
                <a:ea typeface="+mj-ea"/>
              </a:rPr>
              <a:t>坚持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0" y="4238062"/>
            <a:ext cx="1866900" cy="1552575"/>
          </a:xfrm>
          <a:prstGeom prst="rect">
            <a:avLst/>
          </a:prstGeom>
          <a:effectLst>
            <a:softEdge rad="165100"/>
          </a:effectLst>
        </p:spPr>
      </p:pic>
    </p:spTree>
    <p:extLst>
      <p:ext uri="{BB962C8B-B14F-4D97-AF65-F5344CB8AC3E}">
        <p14:creationId xmlns:p14="http://schemas.microsoft.com/office/powerpoint/2010/main" val="160042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8465" y="448319"/>
            <a:ext cx="1980029" cy="400110"/>
            <a:chOff x="148465" y="448319"/>
            <a:chExt cx="1980029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社区要到那里去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1938219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604494" y="1137391"/>
            <a:ext cx="7560840" cy="1470025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坚持分享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保持气氛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终将慢慢凋零</a:t>
            </a: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22" y="2896377"/>
            <a:ext cx="5016093" cy="2806065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934846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>
          <a:xfrm>
            <a:off x="943517" y="1248539"/>
            <a:ext cx="7886700" cy="30178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itchFamily="34" charset="0"/>
              <a:buNone/>
            </a:pPr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三个故事：</a:t>
            </a: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Arial" pitchFamily="34" charset="0"/>
              <a:buNone/>
            </a:pP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一个云计算给运维带来机会的例子</a:t>
            </a: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一个云计算给运维带来危机的例子</a:t>
            </a: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关于我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148" y="3962738"/>
            <a:ext cx="1410421" cy="1687974"/>
          </a:xfrm>
          <a:prstGeom prst="rect">
            <a:avLst/>
          </a:prstGeom>
          <a:effectLst>
            <a:softEdge rad="228600"/>
          </a:effectLst>
        </p:spPr>
      </p:pic>
      <p:grpSp>
        <p:nvGrpSpPr>
          <p:cNvPr id="4" name="组 1"/>
          <p:cNvGrpSpPr/>
          <p:nvPr/>
        </p:nvGrpSpPr>
        <p:grpSpPr>
          <a:xfrm>
            <a:off x="148465" y="448319"/>
            <a:ext cx="3005951" cy="400110"/>
            <a:chOff x="148465" y="448319"/>
            <a:chExt cx="3005951" cy="400110"/>
          </a:xfrm>
        </p:grpSpPr>
        <p:sp>
          <p:nvSpPr>
            <p:cNvPr id="5" name="矩形 4"/>
            <p:cNvSpPr/>
            <p:nvPr/>
          </p:nvSpPr>
          <p:spPr>
            <a:xfrm>
              <a:off x="148465" y="448319"/>
              <a:ext cx="30059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云计算给运维带来的改变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6" name="直接连接符 27"/>
            <p:cNvCxnSpPr/>
            <p:nvPr/>
          </p:nvCxnSpPr>
          <p:spPr>
            <a:xfrm>
              <a:off x="148465" y="848429"/>
              <a:ext cx="2860206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5118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8465" y="445555"/>
            <a:ext cx="7886700" cy="295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云计算市场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243833" y="1791120"/>
            <a:ext cx="4102100" cy="7302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kumimoji="1" lang="zh-CN" altLang="en-US" sz="1800" dirty="0"/>
              <a:t>市场规模约等于电影市场</a:t>
            </a:r>
            <a:endParaRPr kumimoji="1" lang="en-US" altLang="zh-CN" sz="1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14" y="2521370"/>
            <a:ext cx="4380486" cy="290902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65" y="1145479"/>
            <a:ext cx="4413116" cy="27517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177961" y="4301911"/>
            <a:ext cx="4019550" cy="106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kumimoji="1" lang="zh-CN" altLang="en-US" sz="1800" dirty="0">
                <a:solidFill>
                  <a:schemeClr val="tx1"/>
                </a:solidFill>
              </a:rPr>
              <a:t>互联网行业传统行业都在拥抱云计算</a:t>
            </a:r>
          </a:p>
        </p:txBody>
      </p:sp>
      <p:cxnSp>
        <p:nvCxnSpPr>
          <p:cNvPr id="7" name="直接连接符 27"/>
          <p:cNvCxnSpPr/>
          <p:nvPr/>
        </p:nvCxnSpPr>
        <p:spPr>
          <a:xfrm>
            <a:off x="177961" y="848429"/>
            <a:ext cx="1464025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068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8658" y="391229"/>
            <a:ext cx="7886700" cy="457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目前的云计算状态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286153" y="1100912"/>
            <a:ext cx="7886700" cy="48768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云是更高级的资源利用的方式</a:t>
            </a: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云使业务部署更高效便捷</a:t>
            </a: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云真的成为基础架构和生态系统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3439285"/>
            <a:ext cx="3371850" cy="2190750"/>
          </a:xfrm>
          <a:prstGeom prst="rect">
            <a:avLst/>
          </a:prstGeom>
          <a:effectLst>
            <a:softEdge rad="304800"/>
          </a:effectLst>
        </p:spPr>
      </p:pic>
      <p:cxnSp>
        <p:nvCxnSpPr>
          <p:cNvPr id="5" name="直接连接符 27"/>
          <p:cNvCxnSpPr/>
          <p:nvPr/>
        </p:nvCxnSpPr>
        <p:spPr>
          <a:xfrm>
            <a:off x="148465" y="848429"/>
            <a:ext cx="2860206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0781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8465" y="393035"/>
            <a:ext cx="7886700" cy="381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运维的分类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776875" y="1397025"/>
            <a:ext cx="3124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系统运维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数据中心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网络工程师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安全工程师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kumimoji="1" lang="en-US" altLang="zh-CN" sz="1800" b="1" dirty="0">
                <a:solidFill>
                  <a:schemeClr val="tx1"/>
                </a:solidFill>
              </a:rPr>
              <a:t>DBA</a:t>
            </a:r>
          </a:p>
          <a:p>
            <a:pPr lvl="1"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系统工程师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大数据运维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endParaRPr kumimoji="1" lang="en-US" altLang="zh-CN" sz="1800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业务运维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endParaRPr kumimoji="1" lang="en-US" altLang="zh-CN" sz="1800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运维开发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endParaRPr kumimoji="1" lang="zh-CN" altLang="en-US" sz="18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488" y="4466001"/>
            <a:ext cx="1442774" cy="980305"/>
          </a:xfrm>
          <a:prstGeom prst="rect">
            <a:avLst/>
          </a:prstGeom>
          <a:effectLst>
            <a:softEdge rad="292100"/>
          </a:effectLst>
        </p:spPr>
      </p:pic>
      <p:cxnSp>
        <p:nvCxnSpPr>
          <p:cNvPr id="5" name="直接连接符 27"/>
          <p:cNvCxnSpPr/>
          <p:nvPr/>
        </p:nvCxnSpPr>
        <p:spPr>
          <a:xfrm>
            <a:off x="148465" y="848429"/>
            <a:ext cx="1454193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6171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8465" y="425641"/>
            <a:ext cx="7886700" cy="60960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系统运维会被云代替吗？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896180" y="1271218"/>
            <a:ext cx="7886700" cy="27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大型企业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kumimoji="1" lang="en-US" altLang="zh-CN" sz="1800" b="1" dirty="0">
                <a:solidFill>
                  <a:schemeClr val="tx1"/>
                </a:solidFill>
              </a:rPr>
              <a:t>         </a:t>
            </a:r>
            <a:r>
              <a:rPr kumimoji="1" lang="zh-CN" altLang="en-US" sz="1800" b="1" dirty="0">
                <a:solidFill>
                  <a:schemeClr val="tx1"/>
                </a:solidFill>
              </a:rPr>
              <a:t>自建私有云，系统运维的更重要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kumimoji="1" lang="en-US" altLang="zh-CN" sz="1800" b="1" dirty="0">
                <a:solidFill>
                  <a:schemeClr val="tx1"/>
                </a:solidFill>
              </a:rPr>
              <a:t>         </a:t>
            </a:r>
            <a:r>
              <a:rPr kumimoji="1" lang="zh-CN" altLang="en-US" sz="1800" b="1" dirty="0">
                <a:solidFill>
                  <a:schemeClr val="tx1"/>
                </a:solidFill>
              </a:rPr>
              <a:t>但是对运维的要求更高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中小企业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kumimoji="1" lang="zh-CN" altLang="en-US" sz="1800" b="1" dirty="0">
                <a:solidFill>
                  <a:schemeClr val="tx1"/>
                </a:solidFill>
              </a:rPr>
              <a:t>         使用公有云，职业转变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kumimoji="1" lang="zh-CN" altLang="en-US" sz="1800" b="1" dirty="0">
                <a:solidFill>
                  <a:schemeClr val="tx1"/>
                </a:solidFill>
              </a:rPr>
              <a:t>         系统运维将消失！！！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kumimoji="1"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4629" y="5148595"/>
            <a:ext cx="1981200" cy="1429473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5414273" y="4559648"/>
            <a:ext cx="41148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忽悠老板搞私有云！</a:t>
            </a:r>
            <a:endParaRPr kumimoji="1" lang="en-US" altLang="zh-CN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r>
              <a:rPr kumimoji="1" lang="zh-CN" altLang="en-US" dirty="0">
                <a:solidFill>
                  <a:schemeClr val="tx1"/>
                </a:solidFill>
              </a:rPr>
              <a:t>跳槽去搞云的企业！</a:t>
            </a:r>
            <a:endParaRPr kumimoji="1" lang="en-US" altLang="zh-CN" dirty="0">
              <a:solidFill>
                <a:schemeClr val="tx1"/>
              </a:solidFill>
            </a:endParaRPr>
          </a:p>
        </p:txBody>
      </p:sp>
      <p:cxnSp>
        <p:nvCxnSpPr>
          <p:cNvPr id="6" name="直接连接符 27"/>
          <p:cNvCxnSpPr/>
          <p:nvPr/>
        </p:nvCxnSpPr>
        <p:spPr>
          <a:xfrm>
            <a:off x="148465" y="848429"/>
            <a:ext cx="2860206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884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79512" y="391229"/>
            <a:ext cx="7886700" cy="457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业务运维的机会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09326" y="1436793"/>
            <a:ext cx="7886700" cy="3375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拥抱云，利用云进一步的提高运维自动化水平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</a:pP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一些基本概念：云防火墙、云存储、</a:t>
            </a:r>
            <a:r>
              <a:rPr kumimoji="1" lang="en-US" altLang="zh-CN" sz="1800" b="1" dirty="0">
                <a:solidFill>
                  <a:schemeClr val="tx1"/>
                </a:solidFill>
              </a:rPr>
              <a:t>VPC</a:t>
            </a:r>
            <a:r>
              <a:rPr kumimoji="1" lang="zh-CN" altLang="en-US" sz="1800" b="1" dirty="0">
                <a:solidFill>
                  <a:schemeClr val="tx1"/>
                </a:solidFill>
              </a:rPr>
              <a:t>、</a:t>
            </a:r>
            <a:r>
              <a:rPr kumimoji="1" lang="en-US" altLang="zh-CN" sz="1800" b="1" dirty="0">
                <a:solidFill>
                  <a:schemeClr val="tx1"/>
                </a:solidFill>
              </a:rPr>
              <a:t>RDS</a:t>
            </a:r>
          </a:p>
          <a:p>
            <a:pPr lvl="1"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云</a:t>
            </a:r>
            <a:r>
              <a:rPr kumimoji="1" lang="en-US" altLang="zh-CN" sz="1800" b="1" dirty="0">
                <a:solidFill>
                  <a:schemeClr val="tx1"/>
                </a:solidFill>
              </a:rPr>
              <a:t>API</a:t>
            </a:r>
          </a:p>
          <a:p>
            <a:pPr lvl="1"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云上的容量管理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spcAft>
                <a:spcPts val="0"/>
              </a:spcAft>
            </a:pPr>
            <a:endParaRPr kumimoji="1" lang="en-US" altLang="zh-CN" sz="1800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kumimoji="1"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5389" y="4218486"/>
            <a:ext cx="2168611" cy="1543050"/>
          </a:xfrm>
          <a:prstGeom prst="rect">
            <a:avLst/>
          </a:prstGeom>
          <a:effectLst>
            <a:softEdge rad="279400"/>
          </a:effectLst>
        </p:spPr>
      </p:pic>
      <p:cxnSp>
        <p:nvCxnSpPr>
          <p:cNvPr id="5" name="直接连接符 27"/>
          <p:cNvCxnSpPr/>
          <p:nvPr/>
        </p:nvCxnSpPr>
        <p:spPr>
          <a:xfrm>
            <a:off x="148465" y="848429"/>
            <a:ext cx="2860206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687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8465" y="447764"/>
            <a:ext cx="7886700" cy="381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将自己的技能和云结合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23974" y="1294626"/>
            <a:ext cx="3582194" cy="3543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云计算的五大特征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按需自助服务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资源池化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通过网络提供服务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快速伸缩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可计量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marL="0" indent="0" fontAlgn="auto">
              <a:spcAft>
                <a:spcPts val="0"/>
              </a:spcAft>
              <a:buNone/>
            </a:pPr>
            <a:endParaRPr kumimoji="1" lang="en-US" altLang="zh-CN" sz="1800" b="1" dirty="0">
              <a:solidFill>
                <a:schemeClr val="tx1"/>
              </a:solidFill>
            </a:endParaRPr>
          </a:p>
        </p:txBody>
      </p:sp>
      <p:pic>
        <p:nvPicPr>
          <p:cNvPr id="4" name="Picture 4" descr="http://www.cybernet-ap.com.tw/UserFiles/Image/bul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943" y="4133076"/>
            <a:ext cx="1300057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3233255" y="3066276"/>
            <a:ext cx="3582194" cy="2514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rgbClr val="45150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 fontAlgn="auto">
              <a:spcBef>
                <a:spcPts val="1000"/>
              </a:spcBef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云计算技术思路：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分层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分模块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分布式</a:t>
            </a:r>
            <a:endParaRPr kumimoji="1" lang="en-US" altLang="zh-CN" sz="1800" b="1" dirty="0">
              <a:solidFill>
                <a:schemeClr val="tx1"/>
              </a:solidFill>
            </a:endParaRPr>
          </a:p>
          <a:p>
            <a:pPr lvl="1" fontAlgn="auto">
              <a:lnSpc>
                <a:spcPct val="100000"/>
              </a:lnSpc>
              <a:spcAft>
                <a:spcPts val="0"/>
              </a:spcAft>
            </a:pPr>
            <a:r>
              <a:rPr kumimoji="1" lang="zh-CN" altLang="en-US" sz="1800" b="1" dirty="0">
                <a:solidFill>
                  <a:schemeClr val="tx1"/>
                </a:solidFill>
              </a:rPr>
              <a:t>软件定义</a:t>
            </a:r>
          </a:p>
          <a:p>
            <a:pPr marL="0" indent="0" fontAlgn="auto">
              <a:spcAft>
                <a:spcPts val="0"/>
              </a:spcAft>
              <a:buNone/>
            </a:pPr>
            <a:endParaRPr kumimoji="1" lang="en-US" altLang="zh-CN" sz="1800" b="1" dirty="0">
              <a:solidFill>
                <a:schemeClr val="tx1"/>
              </a:solidFill>
            </a:endParaRPr>
          </a:p>
        </p:txBody>
      </p:sp>
      <p:cxnSp>
        <p:nvCxnSpPr>
          <p:cNvPr id="6" name="直接连接符 27"/>
          <p:cNvCxnSpPr/>
          <p:nvPr/>
        </p:nvCxnSpPr>
        <p:spPr>
          <a:xfrm>
            <a:off x="148465" y="848429"/>
            <a:ext cx="2860206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6615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6994" y="297870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ea typeface="微软雅黑" charset="0"/>
              </a:rPr>
              <a:t>云计算存储架构挑战及趋势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8555" y="1220075"/>
            <a:ext cx="653255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数据指数级别增长，到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年的数据将可能高达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万亿兆字节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性能、可扩展性，自助、自动化管理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软件定义存储：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SDS</a:t>
            </a:r>
          </a:p>
          <a:p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Ceph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</a:p>
        </p:txBody>
      </p:sp>
      <p:pic>
        <p:nvPicPr>
          <p:cNvPr id="4" name="Picture 12" descr="https://tobegit3hub1.gitbooks.io/ceph_from_scratch/content/architecture/ceph_archite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671" y="3251400"/>
            <a:ext cx="5962650" cy="244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27"/>
          <p:cNvCxnSpPr/>
          <p:nvPr/>
        </p:nvCxnSpPr>
        <p:spPr>
          <a:xfrm>
            <a:off x="148465" y="848429"/>
            <a:ext cx="2860206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58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1"/>
          <p:cNvGrpSpPr/>
          <p:nvPr/>
        </p:nvGrpSpPr>
        <p:grpSpPr>
          <a:xfrm>
            <a:off x="148465" y="448319"/>
            <a:ext cx="1208387" cy="400110"/>
            <a:chOff x="148465" y="448319"/>
            <a:chExt cx="3741959" cy="400110"/>
          </a:xfrm>
        </p:grpSpPr>
        <p:sp>
          <p:nvSpPr>
            <p:cNvPr id="4" name="矩形 3"/>
            <p:cNvSpPr/>
            <p:nvPr/>
          </p:nvSpPr>
          <p:spPr>
            <a:xfrm>
              <a:off x="148465" y="448319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个人介绍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5" name="直接连接符 27"/>
            <p:cNvCxnSpPr/>
            <p:nvPr/>
          </p:nvCxnSpPr>
          <p:spPr>
            <a:xfrm>
              <a:off x="148465" y="848429"/>
              <a:ext cx="3741959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文本框 5"/>
          <p:cNvSpPr txBox="1"/>
          <p:nvPr/>
        </p:nvSpPr>
        <p:spPr>
          <a:xfrm>
            <a:off x="3589226" y="3421890"/>
            <a:ext cx="3898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肖力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KVM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云技术社区发起人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成立于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年，是国内最大的云技术交流平台社区。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分享在云计算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虚拟化项目实施中的资讯、经验、技术，坚持干货。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226" y="1135270"/>
            <a:ext cx="1398445" cy="16159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93" y="1135270"/>
            <a:ext cx="2485929" cy="415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21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465" y="357877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ea typeface="微软雅黑" charset="0"/>
              </a:rPr>
              <a:t>云计算网络架构挑战及趋势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742" y="938872"/>
            <a:ext cx="618630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海量用户，网络单独隔离，跨数据中心打通，用户自定义。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软件定义网络（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控制面和转发面分离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集中化的网络控制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网络开放可编程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网络被程序自动化控制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协议：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OpenFlow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组织：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ONF </a:t>
            </a:r>
            <a:r>
              <a:rPr kumimoji="1"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OpenDaylight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SDN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开源项目：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网络功能虚拟化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NFV</a:t>
            </a: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网络虚拟化</a:t>
            </a:r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Neutron</a:t>
            </a:r>
          </a:p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网络控制器</a:t>
            </a:r>
          </a:p>
        </p:txBody>
      </p:sp>
      <p:pic>
        <p:nvPicPr>
          <p:cNvPr id="4" name="Picture 2" descr="软件定义网络架构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85" y="3800935"/>
            <a:ext cx="4853332" cy="180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27"/>
          <p:cNvCxnSpPr/>
          <p:nvPr/>
        </p:nvCxnSpPr>
        <p:spPr>
          <a:xfrm>
            <a:off x="148465" y="848429"/>
            <a:ext cx="3138074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241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8465" y="302796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defRPr/>
            </a:pPr>
            <a:r>
              <a:rPr lang="zh-CN" altLang="en-US" sz="2000" b="1" kern="0" dirty="0">
                <a:ea typeface="微软雅黑" charset="0"/>
              </a:rPr>
              <a:t>云计算管理架构挑战及趋势</a:t>
            </a:r>
            <a:endParaRPr lang="en-US" altLang="zh-CN" sz="2000" b="1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7371" y="1110414"/>
            <a:ext cx="3546164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自动化部署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物理和虚拟资源动态调度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网络自动化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多用户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计费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…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趋势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软件定义数据中心（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SDDC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案例：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endParaRPr kumimoji="1"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http://img.blog.csdn.net/2016040514015687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981" y="2853250"/>
            <a:ext cx="4586108" cy="279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直接连接符 27"/>
          <p:cNvCxnSpPr/>
          <p:nvPr/>
        </p:nvCxnSpPr>
        <p:spPr>
          <a:xfrm>
            <a:off x="148465" y="848429"/>
            <a:ext cx="3164578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5260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48465" y="391229"/>
            <a:ext cx="7886700" cy="4572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热爱运维这个行业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363918" y="1090112"/>
            <a:ext cx="7886700" cy="3048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兴趣驱动</a:t>
            </a: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kumimoji="1"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只有专家才能生存：持续积累，有广度有深度</a:t>
            </a: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责任心</a:t>
            </a: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/>
            <a:r>
              <a:rPr kumimoji="1"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找对方向</a:t>
            </a:r>
            <a:endParaRPr kumimoji="1" lang="en-US" altLang="zh-CN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777" y="3756370"/>
            <a:ext cx="2390775" cy="1857375"/>
          </a:xfrm>
          <a:prstGeom prst="rect">
            <a:avLst/>
          </a:prstGeom>
          <a:effectLst>
            <a:softEdge rad="419100"/>
          </a:effectLst>
        </p:spPr>
      </p:pic>
      <p:cxnSp>
        <p:nvCxnSpPr>
          <p:cNvPr id="5" name="直接连接符 27"/>
          <p:cNvCxnSpPr/>
          <p:nvPr/>
        </p:nvCxnSpPr>
        <p:spPr>
          <a:xfrm>
            <a:off x="148465" y="848429"/>
            <a:ext cx="2860206" cy="0"/>
          </a:xfrm>
          <a:prstGeom prst="line">
            <a:avLst/>
          </a:prstGeom>
          <a:ln>
            <a:solidFill>
              <a:schemeClr val="tx1"/>
            </a:solidFill>
            <a:tailEnd type="none" w="sm" len="sm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4500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49995" y="4245595"/>
            <a:ext cx="3352972" cy="1175563"/>
            <a:chOff x="3441321" y="2632298"/>
            <a:chExt cx="3352972" cy="117556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321" y="2632298"/>
              <a:ext cx="1173543" cy="1175563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4805607" y="2752543"/>
              <a:ext cx="1988686" cy="816119"/>
              <a:chOff x="5366153" y="3005409"/>
              <a:chExt cx="1988686" cy="816119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5366153" y="3005409"/>
                <a:ext cx="1847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endParaRPr lang="zh-CN" altLang="en-US" dirty="0">
                  <a:solidFill>
                    <a:srgbClr val="B85171"/>
                  </a:solidFill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5366153" y="3298308"/>
                <a:ext cx="1988686" cy="523220"/>
              </a:xfrm>
              <a:prstGeom prst="rect">
                <a:avLst/>
              </a:prstGeom>
              <a:solidFill>
                <a:srgbClr val="943C57"/>
              </a:solidFill>
            </p:spPr>
            <p:txBody>
              <a:bodyPr wrap="none">
                <a:spAutoFit/>
              </a:bodyPr>
              <a:lstStyle/>
              <a:p>
                <a:r>
                  <a:rPr lang="en-US" altLang="zh-CN" sz="2800" b="1" dirty="0">
                    <a:solidFill>
                      <a:schemeClr val="bg1"/>
                    </a:solidFill>
                  </a:rPr>
                  <a:t>Thank You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02" y="567041"/>
            <a:ext cx="3276600" cy="3276600"/>
          </a:xfrm>
          <a:prstGeom prst="rect">
            <a:avLst/>
          </a:prstGeom>
        </p:spPr>
      </p:pic>
      <p:pic>
        <p:nvPicPr>
          <p:cNvPr id="8" name="Picture 2" descr="https://mmbiz.qlogo.cn/mmbiz/3zoYydJjr11VWph8rppVhPYmB8aHpkpiaEjfiaz8y78qa5p9DyRUyvTUxFtNDruiav3JUWkVT29s2EiavsBH6PdgCQ/0?wx_fmt=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790" y="742122"/>
            <a:ext cx="2888974" cy="2888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83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04" y="2484388"/>
            <a:ext cx="1063029" cy="13694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66" y="2394355"/>
            <a:ext cx="1163562" cy="14594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590" y="2455514"/>
            <a:ext cx="954290" cy="142721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172600" y="3955950"/>
            <a:ext cx="676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原著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12591" y="3918886"/>
            <a:ext cx="2936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KVM/</a:t>
            </a:r>
            <a:r>
              <a:rPr lang="en-US" altLang="zh-CN"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Ceph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社区联合翻译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19692" y="3905079"/>
            <a:ext cx="2802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翻译：迁移到原生云架构</a:t>
            </a:r>
            <a:endParaRPr lang="en-US" altLang="zh-CN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 1"/>
          <p:cNvGrpSpPr/>
          <p:nvPr/>
        </p:nvGrpSpPr>
        <p:grpSpPr>
          <a:xfrm>
            <a:off x="148465" y="448319"/>
            <a:ext cx="1210588" cy="400110"/>
            <a:chOff x="148465" y="448319"/>
            <a:chExt cx="3748775" cy="400110"/>
          </a:xfrm>
        </p:grpSpPr>
        <p:sp>
          <p:nvSpPr>
            <p:cNvPr id="11" name="矩形 10"/>
            <p:cNvSpPr/>
            <p:nvPr/>
          </p:nvSpPr>
          <p:spPr>
            <a:xfrm>
              <a:off x="148465" y="448319"/>
              <a:ext cx="374877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社区著作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12" name="直接连接符 27"/>
            <p:cNvCxnSpPr/>
            <p:nvPr/>
          </p:nvCxnSpPr>
          <p:spPr>
            <a:xfrm>
              <a:off x="148465" y="848429"/>
              <a:ext cx="3741959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7360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1"/>
          <p:cNvGrpSpPr/>
          <p:nvPr/>
        </p:nvGrpSpPr>
        <p:grpSpPr>
          <a:xfrm>
            <a:off x="148465" y="448319"/>
            <a:ext cx="3796232" cy="400110"/>
            <a:chOff x="148465" y="448319"/>
            <a:chExt cx="3796232" cy="400110"/>
          </a:xfrm>
        </p:grpSpPr>
        <p:sp>
          <p:nvSpPr>
            <p:cNvPr id="5" name="矩形 4"/>
            <p:cNvSpPr/>
            <p:nvPr/>
          </p:nvSpPr>
          <p:spPr>
            <a:xfrm>
              <a:off x="148465" y="448319"/>
              <a:ext cx="37962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社区介绍：订阅号（</a:t>
              </a:r>
              <a:r>
                <a:rPr lang="en-US" altLang="zh-CN" sz="2000" b="1" kern="0" dirty="0">
                  <a:ea typeface="微软雅黑" charset="0"/>
                </a:rPr>
                <a:t>3W+</a:t>
              </a:r>
              <a:r>
                <a:rPr lang="zh-CN" altLang="en-US" sz="2000" b="1" kern="0" dirty="0">
                  <a:ea typeface="微软雅黑" charset="0"/>
                </a:rPr>
                <a:t>关注）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6" name="直接连接符 27"/>
            <p:cNvCxnSpPr/>
            <p:nvPr/>
          </p:nvCxnSpPr>
          <p:spPr>
            <a:xfrm>
              <a:off x="148465" y="848429"/>
              <a:ext cx="3741959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56" y="1884438"/>
            <a:ext cx="2104405" cy="21044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017" y="1884438"/>
            <a:ext cx="2181835" cy="21818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330527" y="423715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桌面云之云潮涌动</a:t>
            </a:r>
            <a:endParaRPr lang="en-US" altLang="zh-CN" dirty="0"/>
          </a:p>
        </p:txBody>
      </p:sp>
      <p:pic>
        <p:nvPicPr>
          <p:cNvPr id="11" name="Picture 2" descr="https://mmbiz.qlogo.cn/mmbiz/3zoYydJjr10ZVFbqwbNWNibMiafOUe7BSJO7Tb9xj9bulWhEzdGibpgMErkBicEzzv2uJGUIRAdthMHXrFqAvZULqA/0?wx_fmt=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7209" y="1884438"/>
            <a:ext cx="2181834" cy="21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6689544" y="42371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云技术</a:t>
            </a:r>
            <a:endParaRPr lang="en-US" altLang="zh-CN" dirty="0"/>
          </a:p>
        </p:txBody>
      </p:sp>
      <p:sp>
        <p:nvSpPr>
          <p:cNvPr id="13" name="文本框 12"/>
          <p:cNvSpPr txBox="1"/>
          <p:nvPr/>
        </p:nvSpPr>
        <p:spPr>
          <a:xfrm>
            <a:off x="783044" y="42558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云技术实践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9292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1"/>
          <p:cNvGrpSpPr/>
          <p:nvPr/>
        </p:nvGrpSpPr>
        <p:grpSpPr>
          <a:xfrm>
            <a:off x="148465" y="448319"/>
            <a:ext cx="7015062" cy="400110"/>
            <a:chOff x="148465" y="448319"/>
            <a:chExt cx="7015062" cy="400110"/>
          </a:xfrm>
        </p:grpSpPr>
        <p:sp>
          <p:nvSpPr>
            <p:cNvPr id="6" name="矩形 5"/>
            <p:cNvSpPr/>
            <p:nvPr/>
          </p:nvSpPr>
          <p:spPr>
            <a:xfrm>
              <a:off x="148465" y="448319"/>
              <a:ext cx="70150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社区介绍：微信</a:t>
              </a:r>
              <a:r>
                <a:rPr lang="en-US" altLang="zh-CN" sz="2000" b="1" kern="0" dirty="0">
                  <a:ea typeface="微软雅黑" charset="0"/>
                </a:rPr>
                <a:t>QQ</a:t>
              </a:r>
              <a:r>
                <a:rPr lang="zh-CN" altLang="en-US" sz="2000" b="1" kern="0" dirty="0">
                  <a:ea typeface="微软雅黑" charset="0"/>
                </a:rPr>
                <a:t>群（</a:t>
              </a:r>
              <a:r>
                <a:rPr lang="en-US" altLang="zh-CN" sz="2000" b="1" kern="0" dirty="0">
                  <a:ea typeface="微软雅黑" charset="0"/>
                </a:rPr>
                <a:t>1W+</a:t>
              </a:r>
              <a:r>
                <a:rPr lang="zh-CN" altLang="en-US" sz="2000" b="1" kern="0" dirty="0">
                  <a:ea typeface="微软雅黑" charset="0"/>
                </a:rPr>
                <a:t>群友），每周至少一次线上分享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7" name="直接连接符 27"/>
            <p:cNvCxnSpPr/>
            <p:nvPr/>
          </p:nvCxnSpPr>
          <p:spPr>
            <a:xfrm>
              <a:off x="148465" y="848429"/>
              <a:ext cx="6901264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5857418"/>
              </p:ext>
            </p:extLst>
          </p:nvPr>
        </p:nvGraphicFramePr>
        <p:xfrm>
          <a:off x="148465" y="1023252"/>
          <a:ext cx="8637726" cy="457140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188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6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solidFill>
                            <a:schemeClr val="bg1"/>
                          </a:solidFill>
                          <a:effectLst/>
                        </a:rPr>
                        <a:t>微信群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B4A7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QQ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</a:rPr>
                        <a:t>群（</a:t>
                      </a: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2000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</a:rPr>
                        <a:t>人）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AB4A7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6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运维前线：国内运维大牛云集</a:t>
                      </a: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KVM1,2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</a:rPr>
                        <a:t>：云计算及运维爱好者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6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云技术实名群：国内云计算技术大牛群</a:t>
                      </a: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OpenStack</a:t>
                      </a:r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</a:rPr>
                        <a:t>：云计算爱好者，偏开发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6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KVM1,2,3 </a:t>
                      </a: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：云计算及运维技术爱好者</a:t>
                      </a: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solidFill>
                            <a:schemeClr val="bg1"/>
                          </a:solidFill>
                          <a:effectLst/>
                        </a:rPr>
                        <a:t>桌面云群：桌面云行业讨论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6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b="0" kern="100">
                          <a:solidFill>
                            <a:schemeClr val="bg1"/>
                          </a:solidFill>
                          <a:effectLst/>
                        </a:rPr>
                        <a:t>KVM2Docker</a:t>
                      </a: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：国内容器大牛群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6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服务器群：讨论服务器硬件</a:t>
                      </a: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64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>
                          <a:solidFill>
                            <a:schemeClr val="bg1"/>
                          </a:solidFill>
                          <a:effectLst/>
                        </a:rPr>
                        <a:t>云计算问题解答群：初级云技术问题讨论</a:t>
                      </a:r>
                      <a:endParaRPr lang="zh-CN" sz="2000" b="0" kern="10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48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桌面云</a:t>
                      </a:r>
                      <a:r>
                        <a:rPr 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|</a:t>
                      </a:r>
                      <a:r>
                        <a:rPr 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云潮涌动：目前国内最专业桌面云群</a:t>
                      </a: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3128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中国私有云项目讨论讨论</a:t>
                      </a:r>
                      <a:r>
                        <a:rPr lang="zh-CN" alt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：目前国内最专业</a:t>
                      </a:r>
                      <a:r>
                        <a:rPr lang="zh-CN" altLang="en-US" sz="2000" b="0" kern="100" dirty="0">
                          <a:solidFill>
                            <a:schemeClr val="bg1"/>
                          </a:solidFill>
                          <a:effectLst/>
                        </a:rPr>
                        <a:t>私有</a:t>
                      </a:r>
                      <a:r>
                        <a:rPr lang="zh-CN" altLang="zh-CN" sz="2000" b="0" kern="100" dirty="0">
                          <a:solidFill>
                            <a:schemeClr val="bg1"/>
                          </a:solidFill>
                          <a:effectLst/>
                        </a:rPr>
                        <a:t>云群</a:t>
                      </a:r>
                      <a:endParaRPr lang="zh-CN" altLang="zh-CN" sz="2000" b="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zh-CN" sz="2000" b="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zh-CN" sz="2000" kern="100" dirty="0">
                        <a:solidFill>
                          <a:schemeClr val="bg1"/>
                        </a:solidFill>
                        <a:effectLst/>
                        <a:latin typeface="Calibri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87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 1"/>
          <p:cNvGrpSpPr/>
          <p:nvPr/>
        </p:nvGrpSpPr>
        <p:grpSpPr>
          <a:xfrm>
            <a:off x="148465" y="448319"/>
            <a:ext cx="2236510" cy="400110"/>
            <a:chOff x="148465" y="448319"/>
            <a:chExt cx="2236510" cy="400110"/>
          </a:xfrm>
        </p:grpSpPr>
        <p:sp>
          <p:nvSpPr>
            <p:cNvPr id="8" name="矩形 7"/>
            <p:cNvSpPr/>
            <p:nvPr/>
          </p:nvSpPr>
          <p:spPr>
            <a:xfrm>
              <a:off x="148465" y="448319"/>
              <a:ext cx="223651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社区介绍：维护人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9" name="直接连接符 27"/>
            <p:cNvCxnSpPr/>
            <p:nvPr/>
          </p:nvCxnSpPr>
          <p:spPr>
            <a:xfrm>
              <a:off x="148465" y="848429"/>
              <a:ext cx="2236510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1696816" y="43724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肖力</a:t>
            </a:r>
            <a:endParaRPr lang="en-US" altLang="zh-CN" dirty="0"/>
          </a:p>
        </p:txBody>
      </p:sp>
      <p:sp>
        <p:nvSpPr>
          <p:cNvPr id="11" name="文本框 10"/>
          <p:cNvSpPr txBox="1"/>
          <p:nvPr/>
        </p:nvSpPr>
        <p:spPr>
          <a:xfrm>
            <a:off x="5430764" y="437242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北极熊</a:t>
            </a:r>
            <a:endParaRPr lang="en-US" altLang="zh-CN" dirty="0"/>
          </a:p>
        </p:txBody>
      </p:sp>
      <p:pic>
        <p:nvPicPr>
          <p:cNvPr id="12" name="Picture 2" descr="https://mmbiz.qlogo.cn/mmbiz/3zoYydJjr11VWph8rppVhPYmB8aHpkpiaEjfiaz8y78qa5p9DyRUyvTUxFtNDruiav3JUWkVT29s2EiavsBH6PdgCQ/0?wx_fmt=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629" y="2044591"/>
            <a:ext cx="1974440" cy="197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69" y="2044592"/>
            <a:ext cx="1750172" cy="19744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121" y="2044592"/>
            <a:ext cx="2010868" cy="19744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8417" y="2044591"/>
            <a:ext cx="2175355" cy="198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88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 1"/>
          <p:cNvGrpSpPr/>
          <p:nvPr/>
        </p:nvGrpSpPr>
        <p:grpSpPr>
          <a:xfrm>
            <a:off x="148465" y="448319"/>
            <a:ext cx="1723549" cy="400110"/>
            <a:chOff x="148465" y="448319"/>
            <a:chExt cx="1723549" cy="400110"/>
          </a:xfrm>
        </p:grpSpPr>
        <p:sp>
          <p:nvSpPr>
            <p:cNvPr id="4" name="矩形 3"/>
            <p:cNvSpPr/>
            <p:nvPr/>
          </p:nvSpPr>
          <p:spPr>
            <a:xfrm>
              <a:off x="148465" y="448319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什么是社区？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5" name="直接连接符 27"/>
            <p:cNvCxnSpPr/>
            <p:nvPr/>
          </p:nvCxnSpPr>
          <p:spPr>
            <a:xfrm>
              <a:off x="148465" y="848429"/>
              <a:ext cx="1723549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848466" y="1663308"/>
            <a:ext cx="7560840" cy="14700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人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ea"/>
                <a:ea typeface="+mj-ea"/>
                <a:cs typeface="+mj-cs"/>
              </a:rPr>
              <a:t> </a:t>
            </a:r>
            <a:endParaRPr kumimoji="0" lang="en-US" altLang="zh-CN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+mj-ea"/>
                <a:ea typeface="+mj-ea"/>
                <a:cs typeface="+mj-cs"/>
              </a:rPr>
              <a:t>内容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cs"/>
            </a:endParaRPr>
          </a:p>
        </p:txBody>
      </p:sp>
      <p:sp>
        <p:nvSpPr>
          <p:cNvPr id="7" name="上弧形箭头 6"/>
          <p:cNvSpPr/>
          <p:nvPr/>
        </p:nvSpPr>
        <p:spPr>
          <a:xfrm rot="16818126">
            <a:off x="2736273" y="2591785"/>
            <a:ext cx="1537213" cy="751570"/>
          </a:xfrm>
          <a:prstGeom prst="curvedDown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右弧形箭头 7"/>
          <p:cNvSpPr/>
          <p:nvPr/>
        </p:nvSpPr>
        <p:spPr>
          <a:xfrm>
            <a:off x="5394656" y="2324031"/>
            <a:ext cx="577343" cy="1466960"/>
          </a:xfrm>
          <a:prstGeom prst="curvedLeftArrow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9681" y="4233821"/>
            <a:ext cx="1619250" cy="1609725"/>
          </a:xfrm>
          <a:prstGeom prst="rect">
            <a:avLst/>
          </a:prstGeom>
          <a:effectLst>
            <a:softEdge rad="215900"/>
          </a:effectLst>
        </p:spPr>
      </p:pic>
    </p:spTree>
    <p:extLst>
      <p:ext uri="{BB962C8B-B14F-4D97-AF65-F5344CB8AC3E}">
        <p14:creationId xmlns:p14="http://schemas.microsoft.com/office/powerpoint/2010/main" val="194929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8465" y="448319"/>
            <a:ext cx="3518912" cy="400110"/>
            <a:chOff x="148465" y="448319"/>
            <a:chExt cx="3518912" cy="400110"/>
          </a:xfrm>
        </p:grpSpPr>
        <p:sp>
          <p:nvSpPr>
            <p:cNvPr id="3" name="矩形 2"/>
            <p:cNvSpPr/>
            <p:nvPr/>
          </p:nvSpPr>
          <p:spPr>
            <a:xfrm>
              <a:off x="148465" y="448319"/>
              <a:ext cx="351891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defRPr/>
              </a:pPr>
              <a:r>
                <a:rPr lang="zh-CN" altLang="en-US" sz="2000" b="1" kern="0" dirty="0">
                  <a:ea typeface="微软雅黑" charset="0"/>
                </a:rPr>
                <a:t>社区从那里来：一切基于微信</a:t>
              </a:r>
              <a:endParaRPr lang="en-US" altLang="zh-CN" sz="2000" b="1" kern="0" dirty="0">
                <a:ea typeface="微软雅黑" charset="0"/>
              </a:endParaRPr>
            </a:p>
          </p:txBody>
        </p:sp>
        <p:cxnSp>
          <p:nvCxnSpPr>
            <p:cNvPr id="4" name="直接连接符 27"/>
            <p:cNvCxnSpPr/>
            <p:nvPr/>
          </p:nvCxnSpPr>
          <p:spPr>
            <a:xfrm>
              <a:off x="148465" y="848429"/>
              <a:ext cx="3429622" cy="0"/>
            </a:xfrm>
            <a:prstGeom prst="line">
              <a:avLst/>
            </a:prstGeom>
            <a:ln>
              <a:solidFill>
                <a:schemeClr val="tx1"/>
              </a:solidFill>
              <a:tailEnd type="none" w="sm" len="sm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59179" y="1101503"/>
            <a:ext cx="7560840" cy="1470025"/>
          </a:xfrm>
          <a:prstGeom prst="rect">
            <a:avLst/>
          </a:prstGeom>
        </p:spPr>
        <p:txBody>
          <a:bodyPr/>
          <a:lstStyle/>
          <a:p>
            <a:pPr algn="ctr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最终有可能手机只用微信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就能解决我们的大部分问题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微信是操作系统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 eaLnBrk="1" fontAlgn="auto" hangingPunct="1">
              <a:spcAft>
                <a:spcPts val="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微信是我们的生活方式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fontAlgn="auto" hangingPunct="1">
              <a:spcAft>
                <a:spcPts val="0"/>
              </a:spcAft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4017" y="3262333"/>
            <a:ext cx="3028222" cy="240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55365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1072</Words>
  <Application>Microsoft Office PowerPoint</Application>
  <PresentationFormat>全屏显示(4:3)</PresentationFormat>
  <Paragraphs>238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等线</vt:lpstr>
      <vt:lpstr>等线 Light</vt:lpstr>
      <vt:lpstr>隶书</vt:lpstr>
      <vt:lpstr>宋体</vt:lpstr>
      <vt:lpstr>微软雅黑</vt:lpstr>
      <vt:lpstr>微软雅黑</vt:lpstr>
      <vt:lpstr>Arial</vt:lpstr>
      <vt:lpstr>Calibri</vt:lpstr>
      <vt:lpstr>Calibri Light</vt:lpstr>
      <vt:lpstr>Times New Roman</vt:lpstr>
      <vt:lpstr>Office 主题</vt:lpstr>
      <vt:lpstr>Custom Design</vt:lpstr>
      <vt:lpstr>自定义设计方案</vt:lpstr>
      <vt:lpstr>1_Custom Design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lijingfei</dc:creator>
  <cp:lastModifiedBy>Name</cp:lastModifiedBy>
  <cp:revision>29</cp:revision>
  <dcterms:created xsi:type="dcterms:W3CDTF">2016-09-21T09:31:00Z</dcterms:created>
  <dcterms:modified xsi:type="dcterms:W3CDTF">2016-10-10T23:31:18Z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